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9"/>
  </p:notesMasterIdLst>
  <p:sldIdLst>
    <p:sldId id="259" r:id="rId2"/>
    <p:sldId id="391" r:id="rId3"/>
    <p:sldId id="412" r:id="rId4"/>
    <p:sldId id="414" r:id="rId5"/>
    <p:sldId id="413" r:id="rId6"/>
    <p:sldId id="374" r:id="rId7"/>
    <p:sldId id="416" r:id="rId8"/>
    <p:sldId id="432" r:id="rId9"/>
    <p:sldId id="431" r:id="rId10"/>
    <p:sldId id="418" r:id="rId11"/>
    <p:sldId id="435" r:id="rId12"/>
    <p:sldId id="436" r:id="rId13"/>
    <p:sldId id="419" r:id="rId14"/>
    <p:sldId id="424" r:id="rId15"/>
    <p:sldId id="434" r:id="rId16"/>
    <p:sldId id="438" r:id="rId17"/>
    <p:sldId id="43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2832F5-EA01-48E5-B403-87E193F50680}">
          <p14:sldIdLst>
            <p14:sldId id="259"/>
          </p14:sldIdLst>
        </p14:section>
        <p14:section name="Project Overview" id="{087866C3-7028-482C-8D34-6BF5363FBD75}">
          <p14:sldIdLst>
            <p14:sldId id="391"/>
            <p14:sldId id="412"/>
            <p14:sldId id="414"/>
            <p14:sldId id="413"/>
            <p14:sldId id="374"/>
            <p14:sldId id="416"/>
            <p14:sldId id="432"/>
            <p14:sldId id="431"/>
            <p14:sldId id="418"/>
            <p14:sldId id="435"/>
            <p14:sldId id="436"/>
            <p14:sldId id="419"/>
            <p14:sldId id="424"/>
            <p14:sldId id="434"/>
            <p14:sldId id="438"/>
            <p14:sldId id="4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576">
          <p15:clr>
            <a:srgbClr val="A4A3A4"/>
          </p15:clr>
        </p15:guide>
        <p15:guide id="3" pos="2880">
          <p15:clr>
            <a:srgbClr val="A4A3A4"/>
          </p15:clr>
        </p15:guide>
        <p15:guide id="4" pos="2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FE3E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B2AE93-7646-0945-B5C2-C3499C05A364}" v="11" dt="2021-11-30T15:51:56.841"/>
  </p1510:revLst>
</p1510:revInfo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714" autoAdjust="0"/>
    <p:restoredTop sz="94422" autoAdjust="0"/>
  </p:normalViewPr>
  <p:slideViewPr>
    <p:cSldViewPr>
      <p:cViewPr>
        <p:scale>
          <a:sx n="123" d="100"/>
          <a:sy n="123" d="100"/>
        </p:scale>
        <p:origin x="328" y="128"/>
      </p:cViewPr>
      <p:guideLst>
        <p:guide orient="horz" pos="2160"/>
        <p:guide orient="horz" pos="576"/>
        <p:guide pos="2880"/>
        <p:guide pos="2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0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go Pinto (1200626)" userId="9bfec7c5-b1fe-4c82-abbe-2809be133c97" providerId="ADAL" clId="{24B2AE93-7646-0945-B5C2-C3499C05A364}"/>
    <pc:docChg chg="custSel addSld delSld modSld modSection">
      <pc:chgData name="Tiago Pinto (1200626)" userId="9bfec7c5-b1fe-4c82-abbe-2809be133c97" providerId="ADAL" clId="{24B2AE93-7646-0945-B5C2-C3499C05A364}" dt="2021-11-30T15:52:06.691" v="138" actId="1076"/>
      <pc:docMkLst>
        <pc:docMk/>
      </pc:docMkLst>
      <pc:sldChg chg="modSp new del mod">
        <pc:chgData name="Tiago Pinto (1200626)" userId="9bfec7c5-b1fe-4c82-abbe-2809be133c97" providerId="ADAL" clId="{24B2AE93-7646-0945-B5C2-C3499C05A364}" dt="2021-11-30T15:50:13.653" v="113" actId="2696"/>
        <pc:sldMkLst>
          <pc:docMk/>
          <pc:sldMk cId="69278006" sldId="437"/>
        </pc:sldMkLst>
        <pc:spChg chg="mod">
          <ac:chgData name="Tiago Pinto (1200626)" userId="9bfec7c5-b1fe-4c82-abbe-2809be133c97" providerId="ADAL" clId="{24B2AE93-7646-0945-B5C2-C3499C05A364}" dt="2021-11-30T15:30:27.313" v="37" actId="27636"/>
          <ac:spMkLst>
            <pc:docMk/>
            <pc:sldMk cId="69278006" sldId="437"/>
            <ac:spMk id="2" creationId="{8463EF22-640D-3B41-929A-9F89BBA2A4CE}"/>
          </ac:spMkLst>
        </pc:spChg>
        <pc:spChg chg="mod">
          <ac:chgData name="Tiago Pinto (1200626)" userId="9bfec7c5-b1fe-4c82-abbe-2809be133c97" providerId="ADAL" clId="{24B2AE93-7646-0945-B5C2-C3499C05A364}" dt="2021-11-30T15:43:07.756" v="112" actId="14100"/>
          <ac:spMkLst>
            <pc:docMk/>
            <pc:sldMk cId="69278006" sldId="437"/>
            <ac:spMk id="3" creationId="{A9C60446-F186-3B4C-8A7F-3FE95163195E}"/>
          </ac:spMkLst>
        </pc:spChg>
      </pc:sldChg>
      <pc:sldChg chg="modSp new del mod">
        <pc:chgData name="Tiago Pinto (1200626)" userId="9bfec7c5-b1fe-4c82-abbe-2809be133c97" providerId="ADAL" clId="{24B2AE93-7646-0945-B5C2-C3499C05A364}" dt="2021-11-30T15:40:08.735" v="99" actId="2696"/>
        <pc:sldMkLst>
          <pc:docMk/>
          <pc:sldMk cId="3467055521" sldId="438"/>
        </pc:sldMkLst>
        <pc:spChg chg="mod">
          <ac:chgData name="Tiago Pinto (1200626)" userId="9bfec7c5-b1fe-4c82-abbe-2809be133c97" providerId="ADAL" clId="{24B2AE93-7646-0945-B5C2-C3499C05A364}" dt="2021-11-30T15:39:19.074" v="96" actId="20577"/>
          <ac:spMkLst>
            <pc:docMk/>
            <pc:sldMk cId="3467055521" sldId="438"/>
            <ac:spMk id="2" creationId="{9E759D0D-B9BF-634A-9EDC-DCD6469AE095}"/>
          </ac:spMkLst>
        </pc:spChg>
        <pc:spChg chg="mod">
          <ac:chgData name="Tiago Pinto (1200626)" userId="9bfec7c5-b1fe-4c82-abbe-2809be133c97" providerId="ADAL" clId="{24B2AE93-7646-0945-B5C2-C3499C05A364}" dt="2021-11-30T15:39:23.103" v="98" actId="27636"/>
          <ac:spMkLst>
            <pc:docMk/>
            <pc:sldMk cId="3467055521" sldId="438"/>
            <ac:spMk id="3" creationId="{2B39E76B-A7A5-C644-814F-999A895A7203}"/>
          </ac:spMkLst>
        </pc:spChg>
      </pc:sldChg>
      <pc:sldChg chg="addSp delSp modSp new mod">
        <pc:chgData name="Tiago Pinto (1200626)" userId="9bfec7c5-b1fe-4c82-abbe-2809be133c97" providerId="ADAL" clId="{24B2AE93-7646-0945-B5C2-C3499C05A364}" dt="2021-11-30T15:51:49.857" v="132" actId="14100"/>
        <pc:sldMkLst>
          <pc:docMk/>
          <pc:sldMk cId="4233775932" sldId="438"/>
        </pc:sldMkLst>
        <pc:spChg chg="del">
          <ac:chgData name="Tiago Pinto (1200626)" userId="9bfec7c5-b1fe-4c82-abbe-2809be133c97" providerId="ADAL" clId="{24B2AE93-7646-0945-B5C2-C3499C05A364}" dt="2021-11-30T15:50:43.416" v="114"/>
          <ac:spMkLst>
            <pc:docMk/>
            <pc:sldMk cId="4233775932" sldId="438"/>
            <ac:spMk id="3" creationId="{FF1650C5-B65E-C945-BC97-D7AE649BDFDC}"/>
          </ac:spMkLst>
        </pc:spChg>
        <pc:picChg chg="add mod">
          <ac:chgData name="Tiago Pinto (1200626)" userId="9bfec7c5-b1fe-4c82-abbe-2809be133c97" providerId="ADAL" clId="{24B2AE93-7646-0945-B5C2-C3499C05A364}" dt="2021-11-30T15:51:05.245" v="120" actId="1076"/>
          <ac:picMkLst>
            <pc:docMk/>
            <pc:sldMk cId="4233775932" sldId="438"/>
            <ac:picMk id="5" creationId="{7944D717-3771-C64A-BB94-904576A238C0}"/>
          </ac:picMkLst>
        </pc:picChg>
        <pc:picChg chg="add mod">
          <ac:chgData name="Tiago Pinto (1200626)" userId="9bfec7c5-b1fe-4c82-abbe-2809be133c97" providerId="ADAL" clId="{24B2AE93-7646-0945-B5C2-C3499C05A364}" dt="2021-11-30T15:51:49.857" v="132" actId="14100"/>
          <ac:picMkLst>
            <pc:docMk/>
            <pc:sldMk cId="4233775932" sldId="438"/>
            <ac:picMk id="7" creationId="{7680F064-7B6F-2E45-B30D-1B1178144ADA}"/>
          </ac:picMkLst>
        </pc:picChg>
      </pc:sldChg>
      <pc:sldChg chg="addSp delSp modSp new mod">
        <pc:chgData name="Tiago Pinto (1200626)" userId="9bfec7c5-b1fe-4c82-abbe-2809be133c97" providerId="ADAL" clId="{24B2AE93-7646-0945-B5C2-C3499C05A364}" dt="2021-11-30T15:52:06.691" v="138" actId="1076"/>
        <pc:sldMkLst>
          <pc:docMk/>
          <pc:sldMk cId="365244387" sldId="439"/>
        </pc:sldMkLst>
        <pc:spChg chg="del">
          <ac:chgData name="Tiago Pinto (1200626)" userId="9bfec7c5-b1fe-4c82-abbe-2809be133c97" providerId="ADAL" clId="{24B2AE93-7646-0945-B5C2-C3499C05A364}" dt="2021-11-30T15:51:56.841" v="133"/>
          <ac:spMkLst>
            <pc:docMk/>
            <pc:sldMk cId="365244387" sldId="439"/>
            <ac:spMk id="3" creationId="{394DB3A1-4457-E343-8676-42A03B2038AF}"/>
          </ac:spMkLst>
        </pc:spChg>
        <pc:picChg chg="add mod">
          <ac:chgData name="Tiago Pinto (1200626)" userId="9bfec7c5-b1fe-4c82-abbe-2809be133c97" providerId="ADAL" clId="{24B2AE93-7646-0945-B5C2-C3499C05A364}" dt="2021-11-30T15:52:06.691" v="138" actId="1076"/>
          <ac:picMkLst>
            <pc:docMk/>
            <pc:sldMk cId="365244387" sldId="439"/>
            <ac:picMk id="5" creationId="{473DDCF5-8479-644E-9EAA-04233B4020D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g>
</file>

<file path=ppt/media/image4.jpe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506C0-3FFE-45A5-803D-9F4FC5464A70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46707-6BBD-41A9-B4DF-0C76A73A2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23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C3846-8D4C-4326-8BC7-9B455A036298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pt-PT">
              <a:latin typeface="Times New Roman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E5C4AC4-5400-8F48-8201-7A024618756B}" type="slidenum">
              <a:rPr lang="pt-PT" sz="1200">
                <a:latin typeface="Times New Roman" charset="0"/>
              </a:rPr>
              <a:pPr/>
              <a:t>2</a:t>
            </a:fld>
            <a:endParaRPr lang="pt-PT" sz="12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261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46707-6BBD-41A9-B4DF-0C76A73A2D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99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46707-6BBD-41A9-B4DF-0C76A73A2D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96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81001"/>
            <a:ext cx="7772400" cy="761999"/>
          </a:xfrm>
        </p:spPr>
        <p:txBody>
          <a:bodyPr anchor="t"/>
          <a:lstStyle>
            <a:lvl1pPr algn="l">
              <a:defRPr>
                <a:latin typeface="Georgia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479" y="1524000"/>
            <a:ext cx="5219521" cy="3581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0"/>
            <a:ext cx="2057400" cy="5211763"/>
          </a:xfrm>
        </p:spPr>
        <p:txBody>
          <a:bodyPr vert="eaVert"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6019800" cy="5211763"/>
          </a:xfrm>
        </p:spPr>
        <p:txBody>
          <a:bodyPr vert="eaVert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-92" t="50811" r="45394" b="-590"/>
          <a:stretch/>
        </p:blipFill>
        <p:spPr>
          <a:xfrm>
            <a:off x="-13648" y="0"/>
            <a:ext cx="9157648" cy="55822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800" y="1066799"/>
            <a:ext cx="1979920" cy="2013807"/>
          </a:xfrm>
          <a:prstGeom prst="ellipse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68304" y="1905000"/>
            <a:ext cx="5105400" cy="1143001"/>
          </a:xfrm>
        </p:spPr>
        <p:txBody>
          <a:bodyPr anchor="b" anchorCtr="0">
            <a:normAutofit/>
          </a:bodyPr>
          <a:lstStyle>
            <a:lvl1pPr algn="l">
              <a:defRPr sz="3600" b="0" cap="none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0" y="3048000"/>
            <a:ext cx="5105400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</p:spPr>
        <p:txBody>
          <a:bodyPr anchor="t">
            <a:normAutofit/>
          </a:bodyPr>
          <a:lstStyle>
            <a:lvl1pPr algn="l">
              <a:defRPr sz="2800">
                <a:latin typeface="Georgia" pitchFamily="18" charset="0"/>
              </a:defRPr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lnSpc>
                <a:spcPct val="150000"/>
              </a:lnSpc>
              <a:spcBef>
                <a:spcPts val="0"/>
              </a:spcBef>
              <a:buSzPct val="130000"/>
              <a:buFont typeface="Arial" pitchFamily="34" charset="0"/>
              <a:buChar char="•"/>
              <a:defRPr sz="2000">
                <a:latin typeface="Georgia" pitchFamily="18" charset="0"/>
              </a:defRPr>
            </a:lvl1pPr>
            <a:lvl2pPr marL="571500" indent="-228600">
              <a:lnSpc>
                <a:spcPct val="150000"/>
              </a:lnSpc>
              <a:spcBef>
                <a:spcPts val="0"/>
              </a:spcBef>
              <a:buSzPct val="60000"/>
              <a:buFont typeface="Courier New" pitchFamily="49" charset="0"/>
              <a:buChar char="o"/>
              <a:defRPr sz="18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2000">
                <a:latin typeface="Georgia" pitchFamily="18" charset="0"/>
              </a:defRPr>
            </a:lvl4pPr>
            <a:lvl5pPr>
              <a:defRPr sz="2000">
                <a:latin typeface="Georgia" pitchFamily="18" charset="0"/>
              </a:defRPr>
            </a:lvl5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4038600" cy="4297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038600" cy="4297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3008313" cy="762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14400"/>
            <a:ext cx="5111750" cy="52117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52600"/>
            <a:ext cx="3008313" cy="4373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8229600" cy="429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2158D-428B-4987-8B28-745A2AFA1252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FC477-0A05-4F3E-8EE9-E015C9089D5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" y="0"/>
            <a:ext cx="7168444" cy="914400"/>
          </a:xfrm>
          <a:prstGeom prst="rect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pt-PT" sz="3600" noProof="0">
                <a:solidFill>
                  <a:schemeClr val="bg1"/>
                </a:solidFill>
              </a:rPr>
              <a:t>PLSQL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3"/>
          <a:srcRect b="17949"/>
          <a:stretch/>
        </p:blipFill>
        <p:spPr>
          <a:xfrm>
            <a:off x="7196668" y="0"/>
            <a:ext cx="1947332" cy="91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-68141" y="409861"/>
            <a:ext cx="7772400" cy="7619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BASE DE DADOS</a:t>
            </a:r>
          </a:p>
        </p:txBody>
      </p:sp>
      <p:sp>
        <p:nvSpPr>
          <p:cNvPr id="5" name="Rectangle 4"/>
          <p:cNvSpPr/>
          <p:nvPr/>
        </p:nvSpPr>
        <p:spPr>
          <a:xfrm>
            <a:off x="381000" y="685800"/>
            <a:ext cx="56284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4800" b="1" dirty="0"/>
              <a:t>BASE DE DADOS</a:t>
            </a:r>
            <a:endParaRPr lang="en-US" sz="4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791200" y="3066633"/>
            <a:ext cx="335280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Oracle</a:t>
            </a:r>
          </a:p>
          <a:p>
            <a:r>
              <a:rPr lang="en-US" sz="3200" dirty="0"/>
              <a:t>PL/SQL</a:t>
            </a:r>
          </a:p>
          <a:p>
            <a:r>
              <a:rPr lang="en-US" dirty="0"/>
              <a:t>      </a:t>
            </a:r>
            <a:endParaRPr lang="en-US" sz="1600" dirty="0"/>
          </a:p>
          <a:p>
            <a:r>
              <a:rPr lang="en-US" sz="2000" b="1" dirty="0" err="1"/>
              <a:t>Funções</a:t>
            </a:r>
            <a:r>
              <a:rPr lang="en-US" sz="2000" b="1" dirty="0"/>
              <a:t> e </a:t>
            </a:r>
            <a:r>
              <a:rPr lang="en-US" sz="2000" b="1" dirty="0" err="1"/>
              <a:t>Procedimentos</a:t>
            </a:r>
            <a:endParaRPr lang="en-US" sz="2000" b="1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1679B886-3F92-3941-964E-E0AF03388F50}"/>
              </a:ext>
            </a:extLst>
          </p:cNvPr>
          <p:cNvSpPr txBox="1">
            <a:spLocks noChangeArrowheads="1"/>
          </p:cNvSpPr>
          <p:nvPr/>
        </p:nvSpPr>
        <p:spPr>
          <a:xfrm>
            <a:off x="228600" y="1048662"/>
            <a:ext cx="8534400" cy="13135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SzPct val="13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1pPr>
            <a:lvl2pPr marL="5715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SzPct val="60000"/>
              <a:buFont typeface="Courier New" pitchFamily="49" charset="0"/>
              <a:buChar char="o"/>
              <a:defRPr sz="18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Podemos invocar (executar) uma função a partir: </a:t>
            </a: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</a:rPr>
              <a:t> de uma expressão PL/SQL</a:t>
            </a: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1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marL="0" indent="0">
              <a:lnSpc>
                <a:spcPct val="100000"/>
              </a:lnSpc>
              <a:buSzPct val="100000"/>
              <a:buNone/>
            </a:pPr>
            <a:endParaRPr lang="pt-PT" sz="1600" dirty="0">
              <a:latin typeface="Calibri"/>
              <a:cs typeface="Calibri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D2E487B0-45AE-AF4C-AE21-D3CCC5EFD84C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50292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Invocando 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339FC5-32C2-C546-8A59-5412E66C96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52600" y="1843896"/>
            <a:ext cx="5905500" cy="44807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066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1679B886-3F92-3941-964E-E0AF03388F50}"/>
              </a:ext>
            </a:extLst>
          </p:cNvPr>
          <p:cNvSpPr txBox="1">
            <a:spLocks noChangeArrowheads="1"/>
          </p:cNvSpPr>
          <p:nvPr/>
        </p:nvSpPr>
        <p:spPr>
          <a:xfrm>
            <a:off x="228600" y="1011567"/>
            <a:ext cx="7924800" cy="703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SzPct val="13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1pPr>
            <a:lvl2pPr marL="5715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SzPct val="60000"/>
              <a:buFont typeface="Courier New" pitchFamily="49" charset="0"/>
              <a:buChar char="o"/>
              <a:defRPr sz="18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100" dirty="0">
              <a:latin typeface="Calibri"/>
              <a:cs typeface="Calibri"/>
            </a:endParaRPr>
          </a:p>
          <a:p>
            <a:pPr indent="-296863"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</a:rPr>
              <a:t>de um parâmetro de outro subprograma</a:t>
            </a: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buSzPct val="100000"/>
              <a:buNone/>
            </a:pP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lnSpc>
                <a:spcPct val="100000"/>
              </a:lnSpc>
              <a:buSzPct val="10000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lnSpc>
                <a:spcPct val="100000"/>
              </a:lnSpc>
              <a:buSzPct val="10000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lnSpc>
                <a:spcPct val="100000"/>
              </a:lnSpc>
              <a:buSzPct val="10000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buSzPct val="100000"/>
              <a:buFont typeface="Courier New" pitchFamily="49" charset="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buSzPct val="100000"/>
              <a:buFont typeface="Courier New" pitchFamily="49" charset="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lnSpc>
                <a:spcPct val="100000"/>
              </a:lnSpc>
              <a:buSzPct val="100000"/>
              <a:buFont typeface="Courier New" pitchFamily="49" charset="0"/>
              <a:buNone/>
            </a:pPr>
            <a:endParaRPr lang="pt-PT" sz="1600" dirty="0">
              <a:latin typeface="Calibri"/>
              <a:cs typeface="Calibri"/>
            </a:endParaRPr>
          </a:p>
          <a:p>
            <a:pPr marL="0" indent="0">
              <a:lnSpc>
                <a:spcPct val="100000"/>
              </a:lnSpc>
              <a:buSzPct val="100000"/>
              <a:buFont typeface="Arial" pitchFamily="34" charset="0"/>
              <a:buNone/>
            </a:pPr>
            <a:endParaRPr lang="pt-PT" sz="1600" dirty="0">
              <a:latin typeface="Calibri"/>
              <a:cs typeface="Calibri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BA40AB9-39C4-6345-820E-B790F7C31362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50292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Invocando 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ABF740-A77C-2F44-9145-CB275B0F6906}"/>
              </a:ext>
            </a:extLst>
          </p:cNvPr>
          <p:cNvSpPr/>
          <p:nvPr/>
        </p:nvSpPr>
        <p:spPr>
          <a:xfrm>
            <a:off x="688428" y="5562601"/>
            <a:ext cx="7543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038" lvl="1" indent="-31750"/>
            <a:r>
              <a:rPr lang="pt-PT" sz="1400" dirty="0">
                <a:latin typeface="Calibri" panose="020F0502020204030204" pitchFamily="34" charset="0"/>
                <a:cs typeface="Calibri" panose="020F0502020204030204" pitchFamily="34" charset="0"/>
              </a:rPr>
              <a:t>Neste exemplo, a função </a:t>
            </a:r>
            <a:r>
              <a:rPr lang="pt-PT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get_nome_med</a:t>
            </a:r>
            <a:r>
              <a:rPr lang="pt-PT" sz="1400" dirty="0">
                <a:latin typeface="Calibri" panose="020F0502020204030204" pitchFamily="34" charset="0"/>
                <a:cs typeface="Calibri" panose="020F0502020204030204" pitchFamily="34" charset="0"/>
              </a:rPr>
              <a:t> com todos os seus argumentos está aninhada no parâmetro requerido pelo procedimento DBMS_OUTPUT.PUT_LINE</a:t>
            </a:r>
            <a:r>
              <a:rPr lang="pt-PT" sz="1600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2744C5-8D90-0746-A793-4B3C1E6DE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28" y="1600201"/>
            <a:ext cx="7924800" cy="3962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85729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6BA40AB9-39C4-6345-820E-B790F7C31362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50292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Invocando 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8068D8-DBB0-104F-85C2-77E5DC90CF8C}"/>
              </a:ext>
            </a:extLst>
          </p:cNvPr>
          <p:cNvSpPr/>
          <p:nvPr/>
        </p:nvSpPr>
        <p:spPr>
          <a:xfrm>
            <a:off x="-120164" y="1219200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de uma expressão em uma instrução SQL.</a:t>
            </a:r>
          </a:p>
          <a:p>
            <a:pPr lvl="1"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  <a:p>
            <a:pPr marL="342900" lvl="1" indent="0">
              <a:buSzPct val="100000"/>
              <a:buFont typeface="Courier New" pitchFamily="49" charset="0"/>
              <a:buNone/>
            </a:pPr>
            <a:endParaRPr lang="pt-PT" sz="1600" dirty="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F08D20-FAD0-D748-A0B9-CCD5413DD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8800"/>
            <a:ext cx="8191500" cy="4191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7319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DEB12F-983F-B840-B117-DAF2D79B8417}"/>
              </a:ext>
            </a:extLst>
          </p:cNvPr>
          <p:cNvSpPr/>
          <p:nvPr/>
        </p:nvSpPr>
        <p:spPr>
          <a:xfrm>
            <a:off x="304800" y="1108866"/>
            <a:ext cx="8458200" cy="559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Para usar uma função definida pelo utilizador numa instrução SQL, a função deve estar em conformidade com as regras e restrições da linguagem SQL; </a:t>
            </a:r>
            <a:endParaRPr lang="pt-PT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A função pode aceitar apenas tipos de dados SQL válidos como parâmetros IN e deve RETORNAR um tipo de dados SQL válido;</a:t>
            </a:r>
            <a:endParaRPr lang="pt-PT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Tipos específicos de PL /SQL, como BOOLEAN e % ROWTYPE, não são permitidos;</a:t>
            </a:r>
            <a:endParaRPr lang="pt-PT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Funções chamadas numa instrução SELECT não podem conter instruções DML.</a:t>
            </a:r>
            <a:endParaRPr lang="pt-PT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Funções chamadas a partir de uma instrução UPDATE ou DELETE numa tabela não pode conter DML da mesma tabela;</a:t>
            </a: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Funções chamadas a partir de qualquer instrução SQL não podem terminar transações (isto é, não pode executar COMMIT ou ROLLBACK);</a:t>
            </a: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Funções chamadas a partir de qualquer instrução SQL não podem executar instruções DDL (por exemplo, CREATE TABLE) ou DCL (por exemplo, ALTER SESSION) porque geram um COMMIT implícito;</a:t>
            </a:r>
          </a:p>
          <a:p>
            <a:pPr marL="285750" indent="-285750">
              <a:lnSpc>
                <a:spcPct val="150000"/>
              </a:lnSpc>
              <a:buSzPct val="133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Chamadas para subprogramas que quebram estas restrições também não são permitidas em uma função.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97F7916-A1DA-194E-B67C-22A78FD14345}"/>
              </a:ext>
            </a:extLst>
          </p:cNvPr>
          <p:cNvSpPr txBox="1">
            <a:spLocks noChangeArrowheads="1"/>
          </p:cNvSpPr>
          <p:nvPr/>
        </p:nvSpPr>
        <p:spPr>
          <a:xfrm>
            <a:off x="1600200" y="211138"/>
            <a:ext cx="58674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pPr marL="1703388" indent="-1703388"/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Funções </a:t>
            </a:r>
          </a:p>
          <a:p>
            <a:pPr marL="1703388" indent="-1517650"/>
            <a:r>
              <a:rPr lang="pt-PT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Restrições de uso em instruções SQL  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528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FD6BF7-0E50-C84D-B394-5E2252B5BD18}"/>
              </a:ext>
            </a:extLst>
          </p:cNvPr>
          <p:cNvSpPr/>
          <p:nvPr/>
        </p:nvSpPr>
        <p:spPr>
          <a:xfrm>
            <a:off x="190500" y="1159522"/>
            <a:ext cx="8001000" cy="1531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SzPct val="13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Um </a:t>
            </a:r>
            <a:r>
              <a:rPr lang="pt-PT" sz="1600" b="1" dirty="0">
                <a:latin typeface="Calibri" panose="020F0502020204030204" pitchFamily="34" charset="0"/>
                <a:cs typeface="Calibri" panose="020F0502020204030204" pitchFamily="34" charset="0"/>
              </a:rPr>
              <a:t>REF CURSOR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é um tipo de dados PL/SQL cujo valor é o endereço de memória de uma área de trabalho de consulta na base de dados. </a:t>
            </a:r>
          </a:p>
          <a:p>
            <a:pPr marL="285750" indent="-285750">
              <a:lnSpc>
                <a:spcPct val="150000"/>
              </a:lnSpc>
              <a:buSzPct val="13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Em essência, um REF CURSOR é um ponteiro ou um identificador para um conjunto de resultados na base de dados. 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F76433E-F086-F34C-BA27-17F1249A7F53}"/>
              </a:ext>
            </a:extLst>
          </p:cNvPr>
          <p:cNvSpPr txBox="1">
            <a:spLocks noChangeArrowheads="1"/>
          </p:cNvSpPr>
          <p:nvPr/>
        </p:nvSpPr>
        <p:spPr>
          <a:xfrm>
            <a:off x="1600200" y="211138"/>
            <a:ext cx="58674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pPr marL="342900" indent="-342900">
              <a:buFontTx/>
              <a:buChar char="-"/>
            </a:pP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Funções </a:t>
            </a:r>
          </a:p>
          <a:p>
            <a:pPr marL="231775"/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PT" sz="2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Retornando um Cursor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783CBD-F2C4-3946-8770-760D2DFCD1D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clrChange>
              <a:clrFrom>
                <a:srgbClr val="EDEDED"/>
              </a:clrFrom>
              <a:clrTo>
                <a:srgbClr val="EDED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083" y="2691032"/>
            <a:ext cx="8572500" cy="38621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2B30EE-ACB2-F642-A93D-D1118AE1C4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1600" y="3124200"/>
            <a:ext cx="3894083" cy="3581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8188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BF2178-AA07-A04B-8742-918A94945408}"/>
              </a:ext>
            </a:extLst>
          </p:cNvPr>
          <p:cNvSpPr/>
          <p:nvPr/>
        </p:nvSpPr>
        <p:spPr>
          <a:xfrm>
            <a:off x="254876" y="1856656"/>
            <a:ext cx="4724400" cy="3585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Criar um procedimento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que permita efetuar a substituição dos médico responsável pelas consultas, por um outro.</a:t>
            </a:r>
          </a:p>
          <a:p>
            <a:pPr>
              <a:lnSpc>
                <a:spcPct val="150000"/>
              </a:lnSpc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Deve gerar exceções quando:</a:t>
            </a:r>
          </a:p>
          <a:p>
            <a:pPr>
              <a:lnSpc>
                <a:spcPct val="150000"/>
              </a:lnSpc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 a) O(s) médico(s) não existe(m)</a:t>
            </a:r>
          </a:p>
          <a:p>
            <a:pPr>
              <a:lnSpc>
                <a:spcPct val="150000"/>
              </a:lnSpc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 b) Um médico tem mais do que 3 consultas no dia</a:t>
            </a:r>
          </a:p>
          <a:p>
            <a:pPr>
              <a:lnSpc>
                <a:spcPct val="150000"/>
              </a:lnSpc>
            </a:pPr>
            <a:r>
              <a:rPr lang="pt-PT" sz="500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endParaRPr lang="pt-PT" sz="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Altere o procedimento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de forma a </a:t>
            </a: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utilizar a  função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que indica se um determinado médico existe ( primeira função).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6436636-E93F-B845-8A4E-A599ED9EA76A}"/>
              </a:ext>
            </a:extLst>
          </p:cNvPr>
          <p:cNvSpPr txBox="1">
            <a:spLocks noChangeArrowheads="1"/>
          </p:cNvSpPr>
          <p:nvPr/>
        </p:nvSpPr>
        <p:spPr>
          <a:xfrm>
            <a:off x="1600200" y="304800"/>
            <a:ext cx="58674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pPr marL="342900" indent="-342900">
              <a:buFontTx/>
              <a:buChar char="-"/>
            </a:pP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Exercício :Procedimentos e Funções </a:t>
            </a:r>
          </a:p>
          <a:p>
            <a:pPr marL="231775"/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pic>
        <p:nvPicPr>
          <p:cNvPr id="6" name="Imagem 1">
            <a:extLst>
              <a:ext uri="{FF2B5EF4-FFF2-40B4-BE49-F238E27FC236}">
                <a16:creationId xmlns:a16="http://schemas.microsoft.com/office/drawing/2014/main" id="{C9DED3F5-3F6E-5146-BED6-441653E60DF9}"/>
              </a:ext>
            </a:extLst>
          </p:cNvPr>
          <p:cNvPicPr/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80895" y="1520965"/>
            <a:ext cx="4351281" cy="381303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10C6B0-70E1-2441-A265-2323DCB64688}"/>
              </a:ext>
            </a:extLst>
          </p:cNvPr>
          <p:cNvSpPr/>
          <p:nvPr/>
        </p:nvSpPr>
        <p:spPr>
          <a:xfrm>
            <a:off x="228600" y="1083815"/>
            <a:ext cx="8610600" cy="792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 Por vezes existe a necessidade de substituir um médico por outro nas consultas de um determinado dia.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4E3806-D7F8-4742-A3BB-ADCB1AA1C6E2}"/>
              </a:ext>
            </a:extLst>
          </p:cNvPr>
          <p:cNvSpPr/>
          <p:nvPr/>
        </p:nvSpPr>
        <p:spPr>
          <a:xfrm>
            <a:off x="228600" y="5257800"/>
            <a:ext cx="8763000" cy="1531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Alterar o procedimento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por forma a </a:t>
            </a: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manter o histórico das alterações executadas, incluindo um campo de observações.</a:t>
            </a:r>
          </a:p>
          <a:p>
            <a:pPr>
              <a:lnSpc>
                <a:spcPct val="150000"/>
              </a:lnSpc>
            </a:pP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Acrescentar a validação da coerência da alteração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(ex. trocar por um médico que não dá consulta nesse dia).</a:t>
            </a:r>
          </a:p>
        </p:txBody>
      </p:sp>
    </p:spTree>
    <p:extLst>
      <p:ext uri="{BB962C8B-B14F-4D97-AF65-F5344CB8AC3E}">
        <p14:creationId xmlns:p14="http://schemas.microsoft.com/office/powerpoint/2010/main" val="1514782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797C7-A834-FE4C-B600-1C1A5CFA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944D717-3771-C64A-BB94-904576A23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710365" y="1783027"/>
            <a:ext cx="5729817" cy="4297363"/>
          </a:xfr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680F064-7B6F-2E45-B30D-1B1178144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38237" y="1780095"/>
            <a:ext cx="5729818" cy="429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75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60597-9EB7-4F4D-9F2F-4F2D6FFC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473DDCF5-8479-644E-9EAA-04233B402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59301" y="1769699"/>
            <a:ext cx="5623190" cy="4217393"/>
          </a:xfrm>
        </p:spPr>
      </p:pic>
    </p:spTree>
    <p:extLst>
      <p:ext uri="{BB962C8B-B14F-4D97-AF65-F5344CB8AC3E}">
        <p14:creationId xmlns:p14="http://schemas.microsoft.com/office/powerpoint/2010/main" val="36524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229600" cy="4343400"/>
          </a:xfrm>
        </p:spPr>
        <p:txBody>
          <a:bodyPr>
            <a:noAutofit/>
          </a:bodyPr>
          <a:lstStyle/>
          <a:p>
            <a:pPr marL="355600" lvl="1" indent="-355600" eaLnBrk="1" hangingPunct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Procedimentos e Funções são blocos PL/SQL armazenados de forma compilada, e executados no servidor </a:t>
            </a:r>
          </a:p>
          <a:p>
            <a:pPr marL="355600" lvl="1" indent="-355600" eaLnBrk="1" hangingPunct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A estrutura de blocos dos subprogramas é semelhante à estrutura de blocos anônimos.</a:t>
            </a:r>
          </a:p>
          <a:p>
            <a:pPr marL="355600" lvl="1" indent="-355600" eaLnBrk="1" hangingPunct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Posteriormente os  subprogramas  tornam-se os blocos de construção de pacotes e </a:t>
            </a:r>
            <a:r>
              <a:rPr lang="pt-PT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triggers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55600" lvl="1" indent="-355600" eaLnBrk="1" hangingPunct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Procedimentos e funções têm bastantes benefícios devido à modularização do código:</a:t>
            </a:r>
          </a:p>
          <a:p>
            <a:pPr marL="171450" lvl="1" indent="-171450" eaLnBrk="1" hangingPunct="1">
              <a:buSzPct val="100000"/>
              <a:buFont typeface="Wingdings" pitchFamily="2" charset="2"/>
              <a:buChar char="Ø"/>
            </a:pPr>
            <a:endParaRPr lang="pt-PT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76300" indent="-285750">
              <a:buFont typeface="Wingdings" pitchFamily="2" charset="2"/>
              <a:buChar char="Ø"/>
              <a:tabLst>
                <a:tab pos="265113" algn="l"/>
                <a:tab pos="485775" algn="l"/>
              </a:tabLst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	Fácil Manutenção: as modificações só precisam ser feitas uma vez para melhorar os vários aplicativos e minimizar os testes.</a:t>
            </a:r>
          </a:p>
          <a:p>
            <a:pPr marL="590550" indent="0">
              <a:buNone/>
              <a:tabLst>
                <a:tab pos="265113" algn="l"/>
                <a:tab pos="485775" algn="l"/>
              </a:tabLst>
            </a:pPr>
            <a:r>
              <a:rPr lang="pt-PT" sz="1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</a:p>
          <a:p>
            <a:pPr marL="828675" indent="-285750">
              <a:buFont typeface="Wingdings" pitchFamily="2" charset="2"/>
              <a:buChar char="Ø"/>
              <a:tabLst>
                <a:tab pos="566738" algn="l"/>
              </a:tabLst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	Reutilização de código: os subprogramas estão localizados num só lugar.</a:t>
            </a:r>
          </a:p>
          <a:p>
            <a:pPr marL="1539875" indent="-285750"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Quando compilados e validados, eles podem ser usados e reutilizados em qualquer número de aplicações.</a:t>
            </a:r>
          </a:p>
          <a:p>
            <a:pPr marL="0" lvl="1" indent="0" eaLnBrk="1" hangingPunct="1">
              <a:lnSpc>
                <a:spcPct val="100000"/>
              </a:lnSpc>
              <a:buSzPct val="100000"/>
              <a:buNone/>
            </a:pPr>
            <a:endParaRPr lang="pt-PT" sz="1400" dirty="0">
              <a:latin typeface="Calibri"/>
              <a:cs typeface="Calibri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F9ECE0-13F1-3A41-B986-479FDF10F342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286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b="1" dirty="0">
                <a:solidFill>
                  <a:schemeClr val="bg1"/>
                </a:solidFill>
                <a:latin typeface="Garamond"/>
                <a:cs typeface="Garamond"/>
              </a:rPr>
              <a:t>- Introdução</a:t>
            </a:r>
          </a:p>
        </p:txBody>
      </p:sp>
    </p:spTree>
    <p:extLst>
      <p:ext uri="{BB962C8B-B14F-4D97-AF65-F5344CB8AC3E}">
        <p14:creationId xmlns:p14="http://schemas.microsoft.com/office/powerpoint/2010/main" val="3361323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348D-80F1-3E40-9CAF-5DA2ED970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19200"/>
            <a:ext cx="7692887" cy="4876800"/>
          </a:xfrm>
        </p:spPr>
        <p:txBody>
          <a:bodyPr>
            <a:normAutofit/>
          </a:bodyPr>
          <a:lstStyle/>
          <a:p>
            <a:pPr>
              <a:buSzPct val="100000"/>
              <a:buFont typeface="Wingdings" charset="2"/>
              <a:buChar char=""/>
            </a:pPr>
            <a:r>
              <a:rPr lang="pt-PT" sz="1600" dirty="0">
                <a:latin typeface="Calibri"/>
                <a:cs typeface="Calibri"/>
              </a:rPr>
              <a:t>Características de um subprograma</a:t>
            </a:r>
          </a:p>
          <a:p>
            <a:pPr marL="622300" lvl="1" indent="-266700">
              <a:buSzPct val="100000"/>
              <a:buFont typeface="Wingdings" charset="2"/>
              <a:buChar char="Ø"/>
            </a:pPr>
            <a:r>
              <a:rPr lang="pt-PT" sz="1600" dirty="0">
                <a:latin typeface="Calibri"/>
                <a:cs typeface="Calibri"/>
              </a:rPr>
              <a:t>Tem um nome e pode ter parâmetros</a:t>
            </a:r>
          </a:p>
          <a:p>
            <a:pPr marL="622300" lvl="1" indent="-266700">
              <a:buSzPct val="100000"/>
              <a:buFont typeface="Wingdings" charset="2"/>
              <a:buChar char="Ø"/>
            </a:pPr>
            <a:r>
              <a:rPr lang="pt-PT" sz="1600" dirty="0">
                <a:latin typeface="Calibri"/>
                <a:cs typeface="Calibri"/>
              </a:rPr>
              <a:t>Modo dos parâmetros</a:t>
            </a:r>
          </a:p>
          <a:p>
            <a:pPr marL="990600" indent="-88900">
              <a:buFont typeface="Wingdings" charset="2"/>
              <a:buChar char="²"/>
            </a:pPr>
            <a:r>
              <a:rPr lang="pt-PT" sz="1600" b="1" dirty="0">
                <a:latin typeface="Calibri"/>
                <a:cs typeface="Calibri"/>
              </a:rPr>
              <a:t> IN </a:t>
            </a:r>
            <a:r>
              <a:rPr lang="pt-PT" sz="1600" dirty="0">
                <a:latin typeface="Calibri"/>
                <a:cs typeface="Calibri"/>
              </a:rPr>
              <a:t>(</a:t>
            </a:r>
            <a:r>
              <a:rPr lang="pt-PT" sz="1600" i="1" dirty="0">
                <a:latin typeface="Calibri"/>
                <a:cs typeface="Calibri"/>
              </a:rPr>
              <a:t>de entrada</a:t>
            </a:r>
            <a:r>
              <a:rPr lang="pt-PT" sz="1600" dirty="0">
                <a:latin typeface="Calibri"/>
                <a:cs typeface="Calibri"/>
              </a:rPr>
              <a:t>; passagem por valor)</a:t>
            </a:r>
          </a:p>
          <a:p>
            <a:pPr marL="1416050" lvl="1" indent="-285750">
              <a:buFont typeface="Wingdings" charset="2"/>
              <a:buChar char="ü"/>
            </a:pPr>
            <a:r>
              <a:rPr lang="pt-PT" sz="1600" dirty="0">
                <a:latin typeface="Calibri"/>
                <a:cs typeface="Calibri"/>
              </a:rPr>
              <a:t>Passa um valor  que não pode ser alterado pelo subprograma</a:t>
            </a:r>
          </a:p>
          <a:p>
            <a:pPr marL="990600" indent="-88900">
              <a:buFont typeface="Wingdings" charset="2"/>
              <a:buChar char="²"/>
            </a:pPr>
            <a:r>
              <a:rPr lang="pt-PT" sz="1600" b="1" dirty="0">
                <a:latin typeface="Calibri"/>
                <a:cs typeface="Calibri"/>
              </a:rPr>
              <a:t>OUT</a:t>
            </a:r>
            <a:r>
              <a:rPr lang="pt-PT" sz="1600" dirty="0">
                <a:latin typeface="Calibri"/>
                <a:cs typeface="Calibri"/>
              </a:rPr>
              <a:t> (</a:t>
            </a:r>
            <a:r>
              <a:rPr lang="pt-PT" sz="1600" i="1" dirty="0">
                <a:latin typeface="Calibri"/>
                <a:cs typeface="Calibri"/>
              </a:rPr>
              <a:t>de saída; </a:t>
            </a:r>
            <a:r>
              <a:rPr lang="pt-PT" sz="1600" dirty="0">
                <a:latin typeface="Calibri"/>
                <a:cs typeface="Calibri"/>
              </a:rPr>
              <a:t>passagem por referência)</a:t>
            </a:r>
          </a:p>
          <a:p>
            <a:pPr marL="1416050" lvl="1" indent="-285750">
              <a:buFont typeface="Wingdings" charset="2"/>
              <a:buChar char="ü"/>
            </a:pPr>
            <a:r>
              <a:rPr lang="pt-PT" sz="1600" dirty="0">
                <a:latin typeface="Calibri"/>
                <a:cs typeface="Calibri"/>
              </a:rPr>
              <a:t>Valor de retorno. Deve ser inicializado no subprograma</a:t>
            </a:r>
          </a:p>
          <a:p>
            <a:pPr marL="990600" indent="-88900">
              <a:buFont typeface="Wingdings" charset="2"/>
              <a:buChar char="²"/>
            </a:pPr>
            <a:r>
              <a:rPr lang="pt-PT" sz="1600" b="1" dirty="0">
                <a:latin typeface="Calibri"/>
                <a:cs typeface="Calibri"/>
              </a:rPr>
              <a:t>IN OUT </a:t>
            </a:r>
            <a:r>
              <a:rPr lang="pt-PT" sz="1600" dirty="0">
                <a:latin typeface="Calibri"/>
                <a:cs typeface="Calibri"/>
              </a:rPr>
              <a:t>(</a:t>
            </a:r>
            <a:r>
              <a:rPr lang="pt-PT" sz="1600" i="1" dirty="0">
                <a:latin typeface="Calibri"/>
                <a:cs typeface="Calibri"/>
              </a:rPr>
              <a:t>de entrada/saída; </a:t>
            </a:r>
            <a:r>
              <a:rPr lang="pt-PT" sz="1600" dirty="0">
                <a:latin typeface="Calibri"/>
                <a:cs typeface="Calibri"/>
              </a:rPr>
              <a:t>passagem por referência) </a:t>
            </a:r>
          </a:p>
          <a:p>
            <a:pPr marL="1416050" lvl="1" indent="-285750">
              <a:buFont typeface="Wingdings" charset="2"/>
              <a:buChar char="ü"/>
            </a:pPr>
            <a:r>
              <a:rPr lang="pt-PT" sz="1600" dirty="0">
                <a:latin typeface="Calibri"/>
                <a:cs typeface="Calibri"/>
              </a:rPr>
              <a:t>Passa um valor e retorna o valor atualizado pelo  subprograma</a:t>
            </a:r>
            <a:endParaRPr lang="pt-PT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EA3F537-83DA-E642-AE25-F92A219E7717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286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b="1" dirty="0">
                <a:solidFill>
                  <a:schemeClr val="bg1"/>
                </a:solidFill>
                <a:latin typeface="Garamond"/>
                <a:cs typeface="Garamond"/>
              </a:rPr>
              <a:t>- Introdução</a:t>
            </a:r>
          </a:p>
        </p:txBody>
      </p:sp>
    </p:spTree>
    <p:extLst>
      <p:ext uri="{BB962C8B-B14F-4D97-AF65-F5344CB8AC3E}">
        <p14:creationId xmlns:p14="http://schemas.microsoft.com/office/powerpoint/2010/main" val="513560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5D1036A-2F7E-D64B-BF1B-F47250015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953862"/>
              </p:ext>
            </p:extLst>
          </p:nvPr>
        </p:nvGraphicFramePr>
        <p:xfrm>
          <a:off x="457200" y="1341437"/>
          <a:ext cx="7848600" cy="4830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285">
                  <a:extLst>
                    <a:ext uri="{9D8B030D-6E8A-4147-A177-3AD203B41FA5}">
                      <a16:colId xmlns:a16="http://schemas.microsoft.com/office/drawing/2014/main" val="3966557519"/>
                    </a:ext>
                  </a:extLst>
                </a:gridCol>
                <a:gridCol w="2433066">
                  <a:extLst>
                    <a:ext uri="{9D8B030D-6E8A-4147-A177-3AD203B41FA5}">
                      <a16:colId xmlns:a16="http://schemas.microsoft.com/office/drawing/2014/main" val="1340745831"/>
                    </a:ext>
                  </a:extLst>
                </a:gridCol>
                <a:gridCol w="2527249">
                  <a:extLst>
                    <a:ext uri="{9D8B030D-6E8A-4147-A177-3AD203B41FA5}">
                      <a16:colId xmlns:a16="http://schemas.microsoft.com/office/drawing/2014/main" val="679178162"/>
                    </a:ext>
                  </a:extLst>
                </a:gridCol>
              </a:tblGrid>
              <a:tr h="4723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OUT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 OUT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111808"/>
                  </a:ext>
                </a:extLst>
              </a:tr>
              <a:tr h="47222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Modo Default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Deve ser especiifcado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Deve ser especificado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868885"/>
                  </a:ext>
                </a:extLst>
              </a:tr>
              <a:tr h="127115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 valor é passado para o subprograma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Retornou ao ambiente de chamada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Passado para o subprograma; retorna ao ambiente de chamada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327885"/>
                  </a:ext>
                </a:extLst>
              </a:tr>
              <a:tr h="47222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noProof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Atua</a:t>
                      </a: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como paramatro formal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Variavel não inicializada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Variavel inicializada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7231"/>
                  </a:ext>
                </a:extLst>
              </a:tr>
              <a:tr h="127115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Parâmetro atual pode ser um literal, constante, expressão ou  variável inicializada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Deve ser uma variável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Deve ser uma variável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097368"/>
                  </a:ext>
                </a:extLst>
              </a:tr>
              <a:tr h="871692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Pode ser associado a uma valor default 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pt-PT" sz="14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Não pode ser associado a um valor  default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Não pode ser associado a um valor  </a:t>
                      </a:r>
                      <a:r>
                        <a:rPr lang="pt-PT" sz="14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default</a:t>
                      </a:r>
                      <a:endParaRPr lang="pt-PT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742736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D6B44AA3-C054-3340-ABCF-28589CA7E42C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286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b="1" dirty="0">
                <a:solidFill>
                  <a:schemeClr val="bg1"/>
                </a:solidFill>
                <a:latin typeface="Garamond"/>
                <a:cs typeface="Garamond"/>
              </a:rPr>
              <a:t>- Modo dos Parâmetros</a:t>
            </a:r>
          </a:p>
        </p:txBody>
      </p:sp>
    </p:spTree>
    <p:extLst>
      <p:ext uri="{BB962C8B-B14F-4D97-AF65-F5344CB8AC3E}">
        <p14:creationId xmlns:p14="http://schemas.microsoft.com/office/powerpoint/2010/main" val="48943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06500"/>
            <a:ext cx="8305800" cy="1905000"/>
          </a:xfrm>
        </p:spPr>
        <p:txBody>
          <a:bodyPr>
            <a:noAutofit/>
          </a:bodyPr>
          <a:lstStyle/>
          <a:p>
            <a:pPr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São subprogramas que têm por objetivo executar uma determinada </a:t>
            </a:r>
            <a:r>
              <a:rPr lang="pt-PT" sz="1600" dirty="0" err="1">
                <a:latin typeface="Calibri"/>
                <a:cs typeface="Calibri"/>
              </a:rPr>
              <a:t>ação</a:t>
            </a:r>
            <a:endParaRPr lang="pt-PT" sz="1600" dirty="0">
              <a:latin typeface="Calibri"/>
              <a:cs typeface="Calibri"/>
            </a:endParaRP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pt-PT" sz="1400" dirty="0">
                <a:latin typeface="Calibri"/>
                <a:cs typeface="Calibri"/>
              </a:rPr>
              <a:t>Não permitem retornar valores para o seu </a:t>
            </a:r>
            <a:r>
              <a:rPr lang="pt-PT" sz="1400" i="1" dirty="0" err="1">
                <a:latin typeface="Calibri"/>
                <a:cs typeface="Calibri"/>
              </a:rPr>
              <a:t>caller</a:t>
            </a:r>
            <a:r>
              <a:rPr lang="pt-PT" sz="1400" dirty="0">
                <a:latin typeface="Calibri"/>
                <a:cs typeface="Calibri"/>
              </a:rPr>
              <a:t>, exceto se especificarmos parâmetros de output</a:t>
            </a:r>
          </a:p>
          <a:p>
            <a:pPr>
              <a:buSzPct val="100000"/>
              <a:buFont typeface="Wingdings" pitchFamily="2" charset="2"/>
              <a:buChar char="Ø"/>
            </a:pPr>
            <a:endParaRPr lang="pt-PT" sz="1000" dirty="0">
              <a:latin typeface="Calibri"/>
              <a:cs typeface="Calibri"/>
            </a:endParaRPr>
          </a:p>
          <a:p>
            <a:pPr>
              <a:buSzPct val="100000"/>
              <a:buFont typeface="Wingdings" pitchFamily="2" charset="2"/>
              <a:buChar char="Ø"/>
            </a:pPr>
            <a:r>
              <a:rPr lang="en-US" sz="1600" dirty="0" err="1">
                <a:latin typeface="Calibri"/>
                <a:cs typeface="Calibri"/>
              </a:rPr>
              <a:t>Estrutura</a:t>
            </a:r>
            <a:r>
              <a:rPr lang="en-US" sz="1600" dirty="0">
                <a:latin typeface="Calibri"/>
                <a:cs typeface="Calibri"/>
              </a:rPr>
              <a:t> </a:t>
            </a:r>
            <a:r>
              <a:rPr lang="en-US" sz="1600" dirty="0" err="1">
                <a:latin typeface="Calibri"/>
                <a:cs typeface="Calibri"/>
              </a:rPr>
              <a:t>básica</a:t>
            </a:r>
            <a:r>
              <a:rPr lang="en-US" sz="1600" dirty="0">
                <a:latin typeface="Calibri"/>
                <a:cs typeface="Calibri"/>
              </a:rPr>
              <a:t> de </a:t>
            </a:r>
            <a:r>
              <a:rPr lang="en-US" sz="1600" dirty="0" err="1">
                <a:latin typeface="Calibri"/>
                <a:cs typeface="Calibri"/>
              </a:rPr>
              <a:t>criação</a:t>
            </a:r>
            <a:r>
              <a:rPr lang="en-US" sz="1600" dirty="0">
                <a:latin typeface="Calibri"/>
                <a:cs typeface="Calibri"/>
              </a:rPr>
              <a:t> de </a:t>
            </a:r>
            <a:r>
              <a:rPr lang="en-US" sz="1600" dirty="0" err="1">
                <a:latin typeface="Calibri"/>
                <a:cs typeface="Calibri"/>
              </a:rPr>
              <a:t>uma</a:t>
            </a:r>
            <a:r>
              <a:rPr lang="en-US" sz="1600" dirty="0">
                <a:latin typeface="Calibri"/>
                <a:cs typeface="Calibri"/>
              </a:rPr>
              <a:t> procedure.</a:t>
            </a:r>
            <a:endParaRPr lang="pt-PT" sz="16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buSzPct val="100000"/>
              <a:buFont typeface="Wingdings" pitchFamily="2" charset="2"/>
              <a:buChar char="Ø"/>
            </a:pPr>
            <a:endParaRPr lang="pt-PT" sz="1600" dirty="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8C76DB-FE49-2743-B61A-E8EBB8F64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971800"/>
            <a:ext cx="6096000" cy="3441700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ED955932-FCE9-534D-93D9-B131FA66E08E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82296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Procedimentos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06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57300"/>
            <a:ext cx="8305800" cy="4343400"/>
          </a:xfrm>
        </p:spPr>
        <p:txBody>
          <a:bodyPr>
            <a:noAutofit/>
          </a:bodyPr>
          <a:lstStyle/>
          <a:p>
            <a:pPr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São subprogramas que têm por </a:t>
            </a:r>
            <a:r>
              <a:rPr lang="pt-PT" sz="1600" b="1" dirty="0">
                <a:latin typeface="Calibri"/>
                <a:cs typeface="Calibri"/>
              </a:rPr>
              <a:t>objetivo retornar um resultado; </a:t>
            </a:r>
          </a:p>
          <a:p>
            <a:pPr>
              <a:buSzPct val="100000"/>
              <a:buFont typeface="Wingdings" pitchFamily="2" charset="2"/>
              <a:buChar char="Ø"/>
            </a:pPr>
            <a:endParaRPr lang="pt-PT" sz="1050" dirty="0">
              <a:latin typeface="Calibri"/>
              <a:cs typeface="Calibri"/>
            </a:endParaRPr>
          </a:p>
          <a:p>
            <a:pPr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Funções devem ser chamadas como parte de uma expressão SQL ou PL/SQL. </a:t>
            </a: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Podem ser usadas como </a:t>
            </a:r>
            <a:r>
              <a:rPr lang="pt-PT" sz="1600" b="1" dirty="0">
                <a:latin typeface="Calibri"/>
                <a:cs typeface="Calibri"/>
              </a:rPr>
              <a:t>argumentos de um comando SELECT, </a:t>
            </a:r>
            <a:r>
              <a:rPr lang="pt-PT" sz="1600" dirty="0">
                <a:latin typeface="Calibri"/>
                <a:cs typeface="Calibri"/>
              </a:rPr>
              <a:t>apenas </a:t>
            </a:r>
            <a:r>
              <a:rPr lang="pt-PT" sz="1600" b="1" dirty="0">
                <a:latin typeface="Calibri"/>
                <a:cs typeface="Calibri"/>
              </a:rPr>
              <a:t>se não incluírem instruções de SQL DML </a:t>
            </a:r>
            <a:r>
              <a:rPr lang="pt-PT" sz="1600" b="1" dirty="0" err="1">
                <a:latin typeface="Calibri"/>
                <a:cs typeface="Calibri"/>
              </a:rPr>
              <a:t>insert</a:t>
            </a:r>
            <a:r>
              <a:rPr lang="pt-PT" sz="1600" b="1" dirty="0">
                <a:latin typeface="Calibri"/>
                <a:cs typeface="Calibri"/>
              </a:rPr>
              <a:t>/</a:t>
            </a:r>
            <a:r>
              <a:rPr lang="pt-PT" sz="1600" b="1" dirty="0" err="1">
                <a:latin typeface="Calibri"/>
                <a:cs typeface="Calibri"/>
              </a:rPr>
              <a:t>update</a:t>
            </a:r>
            <a:r>
              <a:rPr lang="pt-PT" sz="1600" b="1" dirty="0">
                <a:latin typeface="Calibri"/>
                <a:cs typeface="Calibri"/>
              </a:rPr>
              <a:t>/delete;</a:t>
            </a: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pt-PT" sz="1600" b="1" dirty="0">
                <a:latin typeface="Calibri"/>
                <a:cs typeface="Calibri"/>
              </a:rPr>
              <a:t>Certos tipos de retorno (booleano, por exemplo</a:t>
            </a:r>
            <a:r>
              <a:rPr lang="pt-PT" sz="1600" dirty="0">
                <a:latin typeface="Calibri"/>
                <a:cs typeface="Calibri"/>
              </a:rPr>
              <a:t>) impedem a função de ser chamada como parte de um SELECT;</a:t>
            </a:r>
          </a:p>
          <a:p>
            <a:pPr lvl="1"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Em expressões PL/SQL, o identificador de função atua como uma variável cujo valor depende dos parâmetros passados para ele;</a:t>
            </a:r>
          </a:p>
          <a:p>
            <a:pPr lvl="1">
              <a:buSzPct val="100000"/>
              <a:buFont typeface="Wingdings" pitchFamily="2" charset="2"/>
              <a:buChar char="Ø"/>
            </a:pPr>
            <a:endParaRPr lang="pt-PT" sz="1050" dirty="0">
              <a:latin typeface="Calibri"/>
              <a:cs typeface="Calibri"/>
            </a:endParaRPr>
          </a:p>
          <a:p>
            <a:pPr>
              <a:buSzPct val="100000"/>
              <a:buFont typeface="Wingdings" pitchFamily="2" charset="2"/>
              <a:buChar char="Ø"/>
            </a:pPr>
            <a:r>
              <a:rPr lang="pt-PT" sz="1600" dirty="0">
                <a:latin typeface="Calibri"/>
                <a:cs typeface="Calibri"/>
              </a:rPr>
              <a:t>Uma função deve ter uma cláusula </a:t>
            </a:r>
            <a:r>
              <a:rPr lang="pt-PT" sz="1600" b="1" dirty="0">
                <a:latin typeface="Calibri"/>
                <a:cs typeface="Calibri"/>
              </a:rPr>
              <a:t>RETURN </a:t>
            </a:r>
            <a:r>
              <a:rPr lang="pt-PT" sz="1600" dirty="0">
                <a:latin typeface="Calibri"/>
                <a:cs typeface="Calibri"/>
              </a:rPr>
              <a:t>no cabeçalho e pelo menos uma instrução </a:t>
            </a:r>
            <a:r>
              <a:rPr lang="pt-PT" sz="1600" b="1" dirty="0">
                <a:latin typeface="Calibri"/>
                <a:cs typeface="Calibri"/>
              </a:rPr>
              <a:t>RETURN na seção executável</a:t>
            </a:r>
            <a:r>
              <a:rPr lang="pt-PT" sz="1600" dirty="0">
                <a:latin typeface="Calibri"/>
                <a:cs typeface="Calibri"/>
              </a:rPr>
              <a:t>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884CE7C-67AB-C248-B952-4F2005287E87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82296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604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EB59E-5984-8E46-B0AC-9A1EBA287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295400"/>
            <a:ext cx="7696200" cy="1600200"/>
          </a:xfrm>
        </p:spPr>
        <p:txBody>
          <a:bodyPr>
            <a:normAutofit/>
          </a:bodyPr>
          <a:lstStyle/>
          <a:p>
            <a:pPr>
              <a:buSzPct val="136000"/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O cabeçalho de uma função é idêntico a um cabeçalho de um PROCEDURE com duas diferenças:</a:t>
            </a:r>
          </a:p>
          <a:p>
            <a:pPr marL="1308100" indent="-285750">
              <a:buFont typeface="Wingdings" pitchFamily="2" charset="2"/>
              <a:buChar char="Ø"/>
            </a:pP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O modo de parâmetro deve ser apenas IN.</a:t>
            </a:r>
          </a:p>
          <a:p>
            <a:pPr marL="1308100" indent="-285750">
              <a:buFont typeface="Wingdings" pitchFamily="2" charset="2"/>
              <a:buChar char="Ø"/>
            </a:pPr>
            <a:r>
              <a:rPr lang="pt-P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cláusula RETURN </a:t>
            </a:r>
            <a:r>
              <a:rPr lang="pt-PT" sz="1600" dirty="0">
                <a:latin typeface="Calibri" panose="020F0502020204030204" pitchFamily="34" charset="0"/>
                <a:cs typeface="Calibri" panose="020F0502020204030204" pitchFamily="34" charset="0"/>
              </a:rPr>
              <a:t>é usada no lugar do modo OUT.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DA26C6-E776-E747-92D2-1041D42CB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450"/>
          <a:stretch/>
        </p:blipFill>
        <p:spPr>
          <a:xfrm>
            <a:off x="1338943" y="3429001"/>
            <a:ext cx="5955882" cy="24770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3B15690-6DE6-F14A-AAAF-6C0A9DFDEAD8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82296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683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21A634F-1FD9-BE4B-A637-9A849BF63A2A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82296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 Prático 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pic>
        <p:nvPicPr>
          <p:cNvPr id="6" name="Imagem 1">
            <a:extLst>
              <a:ext uri="{FF2B5EF4-FFF2-40B4-BE49-F238E27FC236}">
                <a16:creationId xmlns:a16="http://schemas.microsoft.com/office/drawing/2014/main" id="{99F1EDBA-5305-7F44-A9FD-A2F335AD50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1600" y="1295400"/>
            <a:ext cx="6082030" cy="3962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B5A839-300D-E444-8AC5-4343457FBDDF}"/>
              </a:ext>
            </a:extLst>
          </p:cNvPr>
          <p:cNvSpPr txBox="1"/>
          <p:nvPr/>
        </p:nvSpPr>
        <p:spPr>
          <a:xfrm>
            <a:off x="831215" y="5791200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Criar</a:t>
            </a:r>
            <a:r>
              <a:rPr lang="en-US" dirty="0"/>
              <a:t>  o schema e </a:t>
            </a:r>
            <a:r>
              <a:rPr lang="en-US" dirty="0" err="1"/>
              <a:t>inserir</a:t>
            </a:r>
            <a:r>
              <a:rPr lang="en-US" dirty="0"/>
              <a:t> dados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tabelas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406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C6BD0188-35EC-9B4D-AEFC-F809B7C58F48}"/>
              </a:ext>
            </a:extLst>
          </p:cNvPr>
          <p:cNvSpPr txBox="1">
            <a:spLocks noChangeArrowheads="1"/>
          </p:cNvSpPr>
          <p:nvPr/>
        </p:nvSpPr>
        <p:spPr>
          <a:xfrm>
            <a:off x="228600" y="990599"/>
            <a:ext cx="2895600" cy="10668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PT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Exemplo:</a:t>
            </a:r>
          </a:p>
          <a:p>
            <a:pPr algn="ctr">
              <a:lnSpc>
                <a:spcPct val="150000"/>
              </a:lnSpc>
            </a:pPr>
            <a:r>
              <a:rPr lang="pt-PT" sz="1600" b="1" dirty="0"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D8A4409-1C6F-5F4D-9ABA-4D521B8941E7}"/>
              </a:ext>
            </a:extLst>
          </p:cNvPr>
          <p:cNvSpPr txBox="1">
            <a:spLocks noChangeArrowheads="1"/>
          </p:cNvSpPr>
          <p:nvPr/>
        </p:nvSpPr>
        <p:spPr>
          <a:xfrm>
            <a:off x="1676400" y="211138"/>
            <a:ext cx="8229600" cy="7032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Georgia" pitchFamily="18" charset="0"/>
                <a:ea typeface="+mj-ea"/>
                <a:cs typeface="+mj-cs"/>
              </a:defRPr>
            </a:lvl1pPr>
          </a:lstStyle>
          <a:p>
            <a:r>
              <a:rPr lang="pt-PT" sz="2400" dirty="0">
                <a:solidFill>
                  <a:schemeClr val="bg1"/>
                </a:solidFill>
                <a:latin typeface="Garamond" charset="0"/>
              </a:rPr>
              <a:t>- </a:t>
            </a:r>
            <a:r>
              <a:rPr lang="pt-PT" sz="2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Funções</a:t>
            </a:r>
            <a:endParaRPr lang="pt-PT" sz="2400" dirty="0">
              <a:solidFill>
                <a:schemeClr val="bg1"/>
              </a:solidFill>
              <a:latin typeface="Garamond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A55173-B4FA-B747-9644-7C5B5F6618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871" y="1523999"/>
            <a:ext cx="8534400" cy="4800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305173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6QLnjpDmemWvdkPv8CNhL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4nqtrpMJHznzW6iQWuGbY"/>
</p:tagLst>
</file>

<file path=ppt/theme/theme1.xml><?xml version="1.0" encoding="utf-8"?>
<a:theme xmlns:a="http://schemas.openxmlformats.org/drawingml/2006/main" name="Project Status Rep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954</Words>
  <Application>Microsoft Macintosh PowerPoint</Application>
  <PresentationFormat>On-screen Show (4:3)</PresentationFormat>
  <Paragraphs>130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Courier New</vt:lpstr>
      <vt:lpstr>Garamond</vt:lpstr>
      <vt:lpstr>Georgia</vt:lpstr>
      <vt:lpstr>Times New Roman</vt:lpstr>
      <vt:lpstr>Wingdings</vt:lpstr>
      <vt:lpstr>Project Status Report</vt:lpstr>
      <vt:lpstr>BASE DE DADOS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2010-02-01T21:08:06Z</dcterms:created>
  <dcterms:modified xsi:type="dcterms:W3CDTF">2021-11-30T15:52:14Z</dcterms:modified>
</cp:coreProperties>
</file>

<file path=docProps/thumbnail.jpeg>
</file>